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sldIdLst>
    <p:sldId id="256" r:id="rId2"/>
    <p:sldId id="280" r:id="rId3"/>
    <p:sldId id="278" r:id="rId4"/>
    <p:sldId id="266" r:id="rId5"/>
    <p:sldId id="279" r:id="rId6"/>
    <p:sldId id="271" r:id="rId7"/>
    <p:sldId id="281" r:id="rId8"/>
    <p:sldId id="272" r:id="rId9"/>
    <p:sldId id="267" r:id="rId10"/>
    <p:sldId id="268" r:id="rId11"/>
    <p:sldId id="269" r:id="rId12"/>
    <p:sldId id="282" r:id="rId13"/>
    <p:sldId id="270" r:id="rId14"/>
    <p:sldId id="274" r:id="rId15"/>
    <p:sldId id="275" r:id="rId16"/>
    <p:sldId id="273" r:id="rId17"/>
    <p:sldId id="276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5DD90E-E090-154A-985B-7A4B7D4B1436}" v="8" dt="2021-12-01T06:49:43.3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561" autoAdjust="0"/>
    <p:restoredTop sz="95170"/>
  </p:normalViewPr>
  <p:slideViewPr>
    <p:cSldViewPr snapToGrid="0" snapToObjects="1">
      <p:cViewPr varScale="1">
        <p:scale>
          <a:sx n="104" d="100"/>
          <a:sy n="104" d="100"/>
        </p:scale>
        <p:origin x="208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iSurya Nattuva" userId="b57b77d3-090f-49a1-8bff-7ad2902bad32" providerId="ADAL" clId="{6BC456FE-A065-9E4E-B39B-6ABDF5678D8E}"/>
    <pc:docChg chg="undo redo custSel modSld">
      <pc:chgData name="SaiSurya Nattuva" userId="b57b77d3-090f-49a1-8bff-7ad2902bad32" providerId="ADAL" clId="{6BC456FE-A065-9E4E-B39B-6ABDF5678D8E}" dt="2021-11-09T07:07:02.185" v="88" actId="20577"/>
      <pc:docMkLst>
        <pc:docMk/>
      </pc:docMkLst>
      <pc:sldChg chg="modSp mod">
        <pc:chgData name="SaiSurya Nattuva" userId="b57b77d3-090f-49a1-8bff-7ad2902bad32" providerId="ADAL" clId="{6BC456FE-A065-9E4E-B39B-6ABDF5678D8E}" dt="2021-11-09T06:58:05.165" v="23" actId="20577"/>
        <pc:sldMkLst>
          <pc:docMk/>
          <pc:sldMk cId="1865544492" sldId="267"/>
        </pc:sldMkLst>
        <pc:spChg chg="mod">
          <ac:chgData name="SaiSurya Nattuva" userId="b57b77d3-090f-49a1-8bff-7ad2902bad32" providerId="ADAL" clId="{6BC456FE-A065-9E4E-B39B-6ABDF5678D8E}" dt="2021-11-09T06:58:05.165" v="23" actId="20577"/>
          <ac:spMkLst>
            <pc:docMk/>
            <pc:sldMk cId="1865544492" sldId="267"/>
            <ac:spMk id="4" creationId="{3FF7ECCA-19CB-45CD-BB90-2E6834B81CF4}"/>
          </ac:spMkLst>
        </pc:spChg>
      </pc:sldChg>
      <pc:sldChg chg="modSp mod">
        <pc:chgData name="SaiSurya Nattuva" userId="b57b77d3-090f-49a1-8bff-7ad2902bad32" providerId="ADAL" clId="{6BC456FE-A065-9E4E-B39B-6ABDF5678D8E}" dt="2021-11-09T06:48:27.905" v="6" actId="20577"/>
        <pc:sldMkLst>
          <pc:docMk/>
          <pc:sldMk cId="3114791449" sldId="268"/>
        </pc:sldMkLst>
        <pc:spChg chg="mod">
          <ac:chgData name="SaiSurya Nattuva" userId="b57b77d3-090f-49a1-8bff-7ad2902bad32" providerId="ADAL" clId="{6BC456FE-A065-9E4E-B39B-6ABDF5678D8E}" dt="2021-11-09T06:48:27.905" v="6" actId="20577"/>
          <ac:spMkLst>
            <pc:docMk/>
            <pc:sldMk cId="3114791449" sldId="268"/>
            <ac:spMk id="3" creationId="{6AFA0BDE-0E6A-4D8E-A6B3-3EDA7CDA5D14}"/>
          </ac:spMkLst>
        </pc:spChg>
      </pc:sldChg>
      <pc:sldChg chg="modSp mod">
        <pc:chgData name="SaiSurya Nattuva" userId="b57b77d3-090f-49a1-8bff-7ad2902bad32" providerId="ADAL" clId="{6BC456FE-A065-9E4E-B39B-6ABDF5678D8E}" dt="2021-11-09T07:00:12.155" v="81" actId="20577"/>
        <pc:sldMkLst>
          <pc:docMk/>
          <pc:sldMk cId="2799045712" sldId="269"/>
        </pc:sldMkLst>
        <pc:spChg chg="mod">
          <ac:chgData name="SaiSurya Nattuva" userId="b57b77d3-090f-49a1-8bff-7ad2902bad32" providerId="ADAL" clId="{6BC456FE-A065-9E4E-B39B-6ABDF5678D8E}" dt="2021-11-09T07:00:12.155" v="81" actId="20577"/>
          <ac:spMkLst>
            <pc:docMk/>
            <pc:sldMk cId="2799045712" sldId="269"/>
            <ac:spMk id="3" creationId="{3D1D6BCB-4A1A-4F63-9AD3-F21AC52F4E4D}"/>
          </ac:spMkLst>
        </pc:spChg>
      </pc:sldChg>
      <pc:sldChg chg="addSp delSp modSp mod modAnim">
        <pc:chgData name="SaiSurya Nattuva" userId="b57b77d3-090f-49a1-8bff-7ad2902bad32" providerId="ADAL" clId="{6BC456FE-A065-9E4E-B39B-6ABDF5678D8E}" dt="2021-11-09T07:07:02.185" v="88" actId="20577"/>
        <pc:sldMkLst>
          <pc:docMk/>
          <pc:sldMk cId="4125386579" sldId="270"/>
        </pc:sldMkLst>
        <pc:spChg chg="mod">
          <ac:chgData name="SaiSurya Nattuva" userId="b57b77d3-090f-49a1-8bff-7ad2902bad32" providerId="ADAL" clId="{6BC456FE-A065-9E4E-B39B-6ABDF5678D8E}" dt="2021-11-09T07:07:02.185" v="88" actId="20577"/>
          <ac:spMkLst>
            <pc:docMk/>
            <pc:sldMk cId="4125386579" sldId="270"/>
            <ac:spMk id="4" creationId="{FA2A60CD-01EF-4A8E-994E-65F2542645E6}"/>
          </ac:spMkLst>
        </pc:spChg>
        <pc:spChg chg="del">
          <ac:chgData name="SaiSurya Nattuva" userId="b57b77d3-090f-49a1-8bff-7ad2902bad32" providerId="ADAL" clId="{6BC456FE-A065-9E4E-B39B-6ABDF5678D8E}" dt="2021-11-09T06:33:58.020" v="0"/>
          <ac:spMkLst>
            <pc:docMk/>
            <pc:sldMk cId="4125386579" sldId="270"/>
            <ac:spMk id="5" creationId="{F7E296F6-A032-4B22-B1BF-E9931C579E48}"/>
          </ac:spMkLst>
        </pc:spChg>
        <pc:picChg chg="add mod">
          <ac:chgData name="SaiSurya Nattuva" userId="b57b77d3-090f-49a1-8bff-7ad2902bad32" providerId="ADAL" clId="{6BC456FE-A065-9E4E-B39B-6ABDF5678D8E}" dt="2021-11-09T06:34:11.337" v="3" actId="1076"/>
          <ac:picMkLst>
            <pc:docMk/>
            <pc:sldMk cId="4125386579" sldId="270"/>
            <ac:picMk id="3" creationId="{3B5BA4FA-22FE-1A48-9246-19896C09C5E0}"/>
          </ac:picMkLst>
        </pc:picChg>
      </pc:sldChg>
      <pc:sldChg chg="modSp mod">
        <pc:chgData name="SaiSurya Nattuva" userId="b57b77d3-090f-49a1-8bff-7ad2902bad32" providerId="ADAL" clId="{6BC456FE-A065-9E4E-B39B-6ABDF5678D8E}" dt="2021-11-09T06:54:57.604" v="8" actId="108"/>
        <pc:sldMkLst>
          <pc:docMk/>
          <pc:sldMk cId="388967683" sldId="272"/>
        </pc:sldMkLst>
        <pc:spChg chg="mod">
          <ac:chgData name="SaiSurya Nattuva" userId="b57b77d3-090f-49a1-8bff-7ad2902bad32" providerId="ADAL" clId="{6BC456FE-A065-9E4E-B39B-6ABDF5678D8E}" dt="2021-11-09T06:54:57.604" v="8" actId="108"/>
          <ac:spMkLst>
            <pc:docMk/>
            <pc:sldMk cId="388967683" sldId="272"/>
            <ac:spMk id="3" creationId="{FB6A0202-B06A-4535-8917-C406E35A7BBB}"/>
          </ac:spMkLst>
        </pc:spChg>
      </pc:sldChg>
      <pc:sldChg chg="modSp">
        <pc:chgData name="SaiSurya Nattuva" userId="b57b77d3-090f-49a1-8bff-7ad2902bad32" providerId="ADAL" clId="{6BC456FE-A065-9E4E-B39B-6ABDF5678D8E}" dt="2021-11-09T06:42:04.124" v="4" actId="14826"/>
        <pc:sldMkLst>
          <pc:docMk/>
          <pc:sldMk cId="2004771688" sldId="274"/>
        </pc:sldMkLst>
        <pc:picChg chg="mod">
          <ac:chgData name="SaiSurya Nattuva" userId="b57b77d3-090f-49a1-8bff-7ad2902bad32" providerId="ADAL" clId="{6BC456FE-A065-9E4E-B39B-6ABDF5678D8E}" dt="2021-11-09T06:42:04.124" v="4" actId="14826"/>
          <ac:picMkLst>
            <pc:docMk/>
            <pc:sldMk cId="2004771688" sldId="274"/>
            <ac:picMk id="5" creationId="{274CEF06-9B77-45FC-937E-E2FB7B000656}"/>
          </ac:picMkLst>
        </pc:picChg>
      </pc:sldChg>
      <pc:sldChg chg="modSp mod">
        <pc:chgData name="SaiSurya Nattuva" userId="b57b77d3-090f-49a1-8bff-7ad2902bad32" providerId="ADAL" clId="{6BC456FE-A065-9E4E-B39B-6ABDF5678D8E}" dt="2021-11-09T06:58:06.982" v="25" actId="108"/>
        <pc:sldMkLst>
          <pc:docMk/>
          <pc:sldMk cId="2020872241" sldId="276"/>
        </pc:sldMkLst>
        <pc:spChg chg="mod">
          <ac:chgData name="SaiSurya Nattuva" userId="b57b77d3-090f-49a1-8bff-7ad2902bad32" providerId="ADAL" clId="{6BC456FE-A065-9E4E-B39B-6ABDF5678D8E}" dt="2021-11-09T06:58:06.982" v="25" actId="108"/>
          <ac:spMkLst>
            <pc:docMk/>
            <pc:sldMk cId="2020872241" sldId="276"/>
            <ac:spMk id="3" creationId="{EB3CC55F-7BC0-4E45-B682-7D61E58D8F38}"/>
          </ac:spMkLst>
        </pc:spChg>
      </pc:sldChg>
    </pc:docChg>
  </pc:docChgLst>
  <pc:docChgLst>
    <pc:chgData name="SaiSurya Nattuva" userId="b57b77d3-090f-49a1-8bff-7ad2902bad32" providerId="ADAL" clId="{A75DD90E-E090-154A-985B-7A4B7D4B1436}"/>
    <pc:docChg chg="undo custSel modSld">
      <pc:chgData name="SaiSurya Nattuva" userId="b57b77d3-090f-49a1-8bff-7ad2902bad32" providerId="ADAL" clId="{A75DD90E-E090-154A-985B-7A4B7D4B1436}" dt="2021-12-01T06:51:08.582" v="24" actId="14100"/>
      <pc:docMkLst>
        <pc:docMk/>
      </pc:docMkLst>
      <pc:sldChg chg="addSp delSp modSp mod setBg">
        <pc:chgData name="SaiSurya Nattuva" userId="b57b77d3-090f-49a1-8bff-7ad2902bad32" providerId="ADAL" clId="{A75DD90E-E090-154A-985B-7A4B7D4B1436}" dt="2021-12-01T06:51:08.582" v="24" actId="14100"/>
        <pc:sldMkLst>
          <pc:docMk/>
          <pc:sldMk cId="3669416425" sldId="273"/>
        </pc:sldMkLst>
        <pc:spChg chg="mod">
          <ac:chgData name="SaiSurya Nattuva" userId="b57b77d3-090f-49a1-8bff-7ad2902bad32" providerId="ADAL" clId="{A75DD90E-E090-154A-985B-7A4B7D4B1436}" dt="2021-12-01T06:50:16.644" v="13" actId="26606"/>
          <ac:spMkLst>
            <pc:docMk/>
            <pc:sldMk cId="3669416425" sldId="273"/>
            <ac:spMk id="2" creationId="{94D689BC-B1B4-449E-BBAB-3CB9987FCE23}"/>
          </ac:spMkLst>
        </pc:spChg>
        <pc:spChg chg="add del">
          <ac:chgData name="SaiSurya Nattuva" userId="b57b77d3-090f-49a1-8bff-7ad2902bad32" providerId="ADAL" clId="{A75DD90E-E090-154A-985B-7A4B7D4B1436}" dt="2021-12-01T06:49:30.412" v="7" actId="22"/>
          <ac:spMkLst>
            <pc:docMk/>
            <pc:sldMk cId="3669416425" sldId="273"/>
            <ac:spMk id="7" creationId="{7B47ED9F-2793-9B4E-AB88-42055253A9E9}"/>
          </ac:spMkLst>
        </pc:spChg>
        <pc:spChg chg="add del">
          <ac:chgData name="SaiSurya Nattuva" userId="b57b77d3-090f-49a1-8bff-7ad2902bad32" providerId="ADAL" clId="{A75DD90E-E090-154A-985B-7A4B7D4B1436}" dt="2021-12-01T06:50:16.644" v="13" actId="26606"/>
          <ac:spMkLst>
            <pc:docMk/>
            <pc:sldMk cId="3669416425" sldId="273"/>
            <ac:spMk id="15" creationId="{E66A305C-77FF-48A3-926C-973D082346D6}"/>
          </ac:spMkLst>
        </pc:spChg>
        <pc:grpChg chg="add del">
          <ac:chgData name="SaiSurya Nattuva" userId="b57b77d3-090f-49a1-8bff-7ad2902bad32" providerId="ADAL" clId="{A75DD90E-E090-154A-985B-7A4B7D4B1436}" dt="2021-12-01T06:50:16.644" v="13" actId="26606"/>
          <ac:grpSpMkLst>
            <pc:docMk/>
            <pc:sldMk cId="3669416425" sldId="273"/>
            <ac:grpSpMk id="11" creationId="{2CC5AD53-8870-49F7-9301-5A9948EE50AF}"/>
          </ac:grpSpMkLst>
        </pc:grpChg>
        <pc:picChg chg="mod">
          <ac:chgData name="SaiSurya Nattuva" userId="b57b77d3-090f-49a1-8bff-7ad2902bad32" providerId="ADAL" clId="{A75DD90E-E090-154A-985B-7A4B7D4B1436}" dt="2021-12-01T06:51:01.349" v="23" actId="14100"/>
          <ac:picMkLst>
            <pc:docMk/>
            <pc:sldMk cId="3669416425" sldId="273"/>
            <ac:picMk id="3" creationId="{EC54943A-1799-4F78-8710-17081A8B106C}"/>
          </ac:picMkLst>
        </pc:picChg>
        <pc:picChg chg="mod ord">
          <ac:chgData name="SaiSurya Nattuva" userId="b57b77d3-090f-49a1-8bff-7ad2902bad32" providerId="ADAL" clId="{A75DD90E-E090-154A-985B-7A4B7D4B1436}" dt="2021-12-01T06:50:56.979" v="22" actId="1076"/>
          <ac:picMkLst>
            <pc:docMk/>
            <pc:sldMk cId="3669416425" sldId="273"/>
            <ac:picMk id="4" creationId="{5BEC7C67-2AB7-4406-BD83-1F7226AEB42B}"/>
          </ac:picMkLst>
        </pc:picChg>
        <pc:picChg chg="mod">
          <ac:chgData name="SaiSurya Nattuva" userId="b57b77d3-090f-49a1-8bff-7ad2902bad32" providerId="ADAL" clId="{A75DD90E-E090-154A-985B-7A4B7D4B1436}" dt="2021-12-01T06:51:08.582" v="24" actId="14100"/>
          <ac:picMkLst>
            <pc:docMk/>
            <pc:sldMk cId="3669416425" sldId="273"/>
            <ac:picMk id="6" creationId="{C60008CE-021F-42C0-9B70-41D1A89D6269}"/>
          </ac:picMkLst>
        </pc:picChg>
      </pc:sldChg>
      <pc:sldChg chg="modSp">
        <pc:chgData name="SaiSurya Nattuva" userId="b57b77d3-090f-49a1-8bff-7ad2902bad32" providerId="ADAL" clId="{A75DD90E-E090-154A-985B-7A4B7D4B1436}" dt="2021-12-01T06:48:53.645" v="4" actId="14826"/>
        <pc:sldMkLst>
          <pc:docMk/>
          <pc:sldMk cId="2004771688" sldId="274"/>
        </pc:sldMkLst>
        <pc:picChg chg="mod">
          <ac:chgData name="SaiSurya Nattuva" userId="b57b77d3-090f-49a1-8bff-7ad2902bad32" providerId="ADAL" clId="{A75DD90E-E090-154A-985B-7A4B7D4B1436}" dt="2021-12-01T06:48:53.645" v="4" actId="14826"/>
          <ac:picMkLst>
            <pc:docMk/>
            <pc:sldMk cId="2004771688" sldId="274"/>
            <ac:picMk id="5" creationId="{274CEF06-9B77-45FC-937E-E2FB7B000656}"/>
          </ac:picMkLst>
        </pc:picChg>
      </pc:sldChg>
      <pc:sldChg chg="modSp">
        <pc:chgData name="SaiSurya Nattuva" userId="b57b77d3-090f-49a1-8bff-7ad2902bad32" providerId="ADAL" clId="{A75DD90E-E090-154A-985B-7A4B7D4B1436}" dt="2021-12-01T06:48:22.269" v="3" actId="14826"/>
        <pc:sldMkLst>
          <pc:docMk/>
          <pc:sldMk cId="3798188433" sldId="275"/>
        </pc:sldMkLst>
        <pc:picChg chg="mod">
          <ac:chgData name="SaiSurya Nattuva" userId="b57b77d3-090f-49a1-8bff-7ad2902bad32" providerId="ADAL" clId="{A75DD90E-E090-154A-985B-7A4B7D4B1436}" dt="2021-12-01T06:48:22.269" v="3" actId="14826"/>
          <ac:picMkLst>
            <pc:docMk/>
            <pc:sldMk cId="3798188433" sldId="275"/>
            <ac:picMk id="9" creationId="{048695F7-4F78-466A-B50C-A7FBCCF1FE34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D91C8D-5A1F-4729-86B4-2A2A09EF7C1A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67E96BF3-13BD-4BCD-8286-83442FF91BD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aseline="0" dirty="0"/>
            <a:t>We had all the data sources in the following format - </a:t>
          </a:r>
          <a:endParaRPr lang="en-US" dirty="0"/>
        </a:p>
      </dgm:t>
    </dgm:pt>
    <dgm:pt modelId="{E1EAC34E-EA9B-4F74-9923-FCD1DC21419C}" type="parTrans" cxnId="{72921D05-5199-4B62-B691-705D3CE953AA}">
      <dgm:prSet/>
      <dgm:spPr/>
      <dgm:t>
        <a:bodyPr/>
        <a:lstStyle/>
        <a:p>
          <a:endParaRPr lang="en-US"/>
        </a:p>
      </dgm:t>
    </dgm:pt>
    <dgm:pt modelId="{4FE1EB03-B5EC-45B1-ABB1-C8BCF1973B6F}" type="sibTrans" cxnId="{72921D05-5199-4B62-B691-705D3CE953AA}">
      <dgm:prSet/>
      <dgm:spPr/>
      <dgm:t>
        <a:bodyPr/>
        <a:lstStyle/>
        <a:p>
          <a:endParaRPr lang="en-US"/>
        </a:p>
      </dgm:t>
    </dgm:pt>
    <dgm:pt modelId="{8269A427-61B8-44B8-ABF1-32664F8D2CB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aseline="0"/>
            <a:t>Rows  - states</a:t>
          </a:r>
          <a:endParaRPr lang="en-US"/>
        </a:p>
      </dgm:t>
    </dgm:pt>
    <dgm:pt modelId="{E45EF8E4-2D14-4490-A3DC-D811F0E0EB9C}" type="parTrans" cxnId="{896607C4-7E79-4651-85AE-761312573CD7}">
      <dgm:prSet/>
      <dgm:spPr/>
      <dgm:t>
        <a:bodyPr/>
        <a:lstStyle/>
        <a:p>
          <a:endParaRPr lang="en-US"/>
        </a:p>
      </dgm:t>
    </dgm:pt>
    <dgm:pt modelId="{CAA02417-29DB-404A-BE05-807A7DF61086}" type="sibTrans" cxnId="{896607C4-7E79-4651-85AE-761312573CD7}">
      <dgm:prSet/>
      <dgm:spPr/>
      <dgm:t>
        <a:bodyPr/>
        <a:lstStyle/>
        <a:p>
          <a:endParaRPr lang="en-US"/>
        </a:p>
      </dgm:t>
    </dgm:pt>
    <dgm:pt modelId="{06636384-6F40-4FB7-A25D-FE39E210E6F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aseline="0"/>
            <a:t>Columns - measurement for each year from 2000-2018</a:t>
          </a:r>
          <a:endParaRPr lang="en-US"/>
        </a:p>
      </dgm:t>
    </dgm:pt>
    <dgm:pt modelId="{A54D9CBF-85F9-4FC5-9787-B86915BE5CEF}" type="parTrans" cxnId="{C5EC4D45-DE96-4DA0-B81A-1B55ABBCB5CD}">
      <dgm:prSet/>
      <dgm:spPr/>
      <dgm:t>
        <a:bodyPr/>
        <a:lstStyle/>
        <a:p>
          <a:endParaRPr lang="en-US"/>
        </a:p>
      </dgm:t>
    </dgm:pt>
    <dgm:pt modelId="{C70C36DC-C4CB-45C7-834A-F9674725BF9E}" type="sibTrans" cxnId="{C5EC4D45-DE96-4DA0-B81A-1B55ABBCB5CD}">
      <dgm:prSet/>
      <dgm:spPr/>
      <dgm:t>
        <a:bodyPr/>
        <a:lstStyle/>
        <a:p>
          <a:endParaRPr lang="en-US"/>
        </a:p>
      </dgm:t>
    </dgm:pt>
    <dgm:pt modelId="{AEC81B67-8930-43D8-B576-5D73ADAFB126}" type="pres">
      <dgm:prSet presAssocID="{5FD91C8D-5A1F-4729-86B4-2A2A09EF7C1A}" presName="root" presStyleCnt="0">
        <dgm:presLayoutVars>
          <dgm:dir/>
          <dgm:resizeHandles val="exact"/>
        </dgm:presLayoutVars>
      </dgm:prSet>
      <dgm:spPr/>
    </dgm:pt>
    <dgm:pt modelId="{5905A93F-005E-48DE-8E4F-0201D8ED8807}" type="pres">
      <dgm:prSet presAssocID="{67E96BF3-13BD-4BCD-8286-83442FF91BD8}" presName="compNode" presStyleCnt="0"/>
      <dgm:spPr/>
    </dgm:pt>
    <dgm:pt modelId="{3982A698-DA1A-49ED-AA6C-01C00FD55E8F}" type="pres">
      <dgm:prSet presAssocID="{67E96BF3-13BD-4BCD-8286-83442FF91BD8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ED3609CD-DFC3-453B-8E9A-D149FA6CD186}" type="pres">
      <dgm:prSet presAssocID="{67E96BF3-13BD-4BCD-8286-83442FF91BD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3EB5C7C7-E6D4-4216-A695-9C7D7A7B921E}" type="pres">
      <dgm:prSet presAssocID="{67E96BF3-13BD-4BCD-8286-83442FF91BD8}" presName="spaceRect" presStyleCnt="0"/>
      <dgm:spPr/>
    </dgm:pt>
    <dgm:pt modelId="{46AD24F4-DA71-4C2B-9F82-00315DD17325}" type="pres">
      <dgm:prSet presAssocID="{67E96BF3-13BD-4BCD-8286-83442FF91BD8}" presName="textRect" presStyleLbl="revTx" presStyleIdx="0" presStyleCnt="3">
        <dgm:presLayoutVars>
          <dgm:chMax val="1"/>
          <dgm:chPref val="1"/>
        </dgm:presLayoutVars>
      </dgm:prSet>
      <dgm:spPr/>
    </dgm:pt>
    <dgm:pt modelId="{5271BC1C-9A59-42C3-92BF-6D089EA11A73}" type="pres">
      <dgm:prSet presAssocID="{4FE1EB03-B5EC-45B1-ABB1-C8BCF1973B6F}" presName="sibTrans" presStyleCnt="0"/>
      <dgm:spPr/>
    </dgm:pt>
    <dgm:pt modelId="{04D5FEAC-AF09-404B-BED7-949173061B9F}" type="pres">
      <dgm:prSet presAssocID="{8269A427-61B8-44B8-ABF1-32664F8D2CB0}" presName="compNode" presStyleCnt="0"/>
      <dgm:spPr/>
    </dgm:pt>
    <dgm:pt modelId="{409FDCA2-DE0B-4F8B-B661-31F989F170D4}" type="pres">
      <dgm:prSet presAssocID="{8269A427-61B8-44B8-ABF1-32664F8D2CB0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D28C1FCA-72F5-4CCB-9220-59645896A195}" type="pres">
      <dgm:prSet presAssocID="{8269A427-61B8-44B8-ABF1-32664F8D2CB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780FE017-E4D4-4715-B452-43C43196D645}" type="pres">
      <dgm:prSet presAssocID="{8269A427-61B8-44B8-ABF1-32664F8D2CB0}" presName="spaceRect" presStyleCnt="0"/>
      <dgm:spPr/>
    </dgm:pt>
    <dgm:pt modelId="{53F9CC9B-D76E-46D8-BD33-5021AB361747}" type="pres">
      <dgm:prSet presAssocID="{8269A427-61B8-44B8-ABF1-32664F8D2CB0}" presName="textRect" presStyleLbl="revTx" presStyleIdx="1" presStyleCnt="3">
        <dgm:presLayoutVars>
          <dgm:chMax val="1"/>
          <dgm:chPref val="1"/>
        </dgm:presLayoutVars>
      </dgm:prSet>
      <dgm:spPr/>
    </dgm:pt>
    <dgm:pt modelId="{66F5711D-DB95-4F7C-AA49-C087E53D9C39}" type="pres">
      <dgm:prSet presAssocID="{CAA02417-29DB-404A-BE05-807A7DF61086}" presName="sibTrans" presStyleCnt="0"/>
      <dgm:spPr/>
    </dgm:pt>
    <dgm:pt modelId="{DF6B0C77-ABD9-4B90-8FB2-ABFF2AF63713}" type="pres">
      <dgm:prSet presAssocID="{06636384-6F40-4FB7-A25D-FE39E210E6FB}" presName="compNode" presStyleCnt="0"/>
      <dgm:spPr/>
    </dgm:pt>
    <dgm:pt modelId="{4B50000D-4B61-4703-ADB5-7E29EA5E5D9E}" type="pres">
      <dgm:prSet presAssocID="{06636384-6F40-4FB7-A25D-FE39E210E6FB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D2CDDD06-6D1C-4B71-BB4A-EDBC9B3C79EF}" type="pres">
      <dgm:prSet presAssocID="{06636384-6F40-4FB7-A25D-FE39E210E6F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40C4731A-3CB0-49E4-A4CB-8B06F558CD6C}" type="pres">
      <dgm:prSet presAssocID="{06636384-6F40-4FB7-A25D-FE39E210E6FB}" presName="spaceRect" presStyleCnt="0"/>
      <dgm:spPr/>
    </dgm:pt>
    <dgm:pt modelId="{432C5B19-C6E9-4372-A8EF-123EB7B9C6C6}" type="pres">
      <dgm:prSet presAssocID="{06636384-6F40-4FB7-A25D-FE39E210E6F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2921D05-5199-4B62-B691-705D3CE953AA}" srcId="{5FD91C8D-5A1F-4729-86B4-2A2A09EF7C1A}" destId="{67E96BF3-13BD-4BCD-8286-83442FF91BD8}" srcOrd="0" destOrd="0" parTransId="{E1EAC34E-EA9B-4F74-9923-FCD1DC21419C}" sibTransId="{4FE1EB03-B5EC-45B1-ABB1-C8BCF1973B6F}"/>
    <dgm:cxn modelId="{15C45E13-EC8B-43B5-81AF-D1C4AE4A07BC}" type="presOf" srcId="{5FD91C8D-5A1F-4729-86B4-2A2A09EF7C1A}" destId="{AEC81B67-8930-43D8-B576-5D73ADAFB126}" srcOrd="0" destOrd="0" presId="urn:microsoft.com/office/officeart/2018/5/layout/IconLeafLabelList"/>
    <dgm:cxn modelId="{C5EC4D45-DE96-4DA0-B81A-1B55ABBCB5CD}" srcId="{5FD91C8D-5A1F-4729-86B4-2A2A09EF7C1A}" destId="{06636384-6F40-4FB7-A25D-FE39E210E6FB}" srcOrd="2" destOrd="0" parTransId="{A54D9CBF-85F9-4FC5-9787-B86915BE5CEF}" sibTransId="{C70C36DC-C4CB-45C7-834A-F9674725BF9E}"/>
    <dgm:cxn modelId="{427DAD4B-9AEE-407B-886B-E8A15B4981FD}" type="presOf" srcId="{8269A427-61B8-44B8-ABF1-32664F8D2CB0}" destId="{53F9CC9B-D76E-46D8-BD33-5021AB361747}" srcOrd="0" destOrd="0" presId="urn:microsoft.com/office/officeart/2018/5/layout/IconLeafLabelList"/>
    <dgm:cxn modelId="{373D7256-7780-4DA5-8576-92B25E18AFC3}" type="presOf" srcId="{67E96BF3-13BD-4BCD-8286-83442FF91BD8}" destId="{46AD24F4-DA71-4C2B-9F82-00315DD17325}" srcOrd="0" destOrd="0" presId="urn:microsoft.com/office/officeart/2018/5/layout/IconLeafLabelList"/>
    <dgm:cxn modelId="{FD264D7B-5B8C-4EC9-86AF-2C6F83E0A823}" type="presOf" srcId="{06636384-6F40-4FB7-A25D-FE39E210E6FB}" destId="{432C5B19-C6E9-4372-A8EF-123EB7B9C6C6}" srcOrd="0" destOrd="0" presId="urn:microsoft.com/office/officeart/2018/5/layout/IconLeafLabelList"/>
    <dgm:cxn modelId="{896607C4-7E79-4651-85AE-761312573CD7}" srcId="{5FD91C8D-5A1F-4729-86B4-2A2A09EF7C1A}" destId="{8269A427-61B8-44B8-ABF1-32664F8D2CB0}" srcOrd="1" destOrd="0" parTransId="{E45EF8E4-2D14-4490-A3DC-D811F0E0EB9C}" sibTransId="{CAA02417-29DB-404A-BE05-807A7DF61086}"/>
    <dgm:cxn modelId="{EE6FCBA5-3C40-4156-91C5-47E8610DD4ED}" type="presParOf" srcId="{AEC81B67-8930-43D8-B576-5D73ADAFB126}" destId="{5905A93F-005E-48DE-8E4F-0201D8ED8807}" srcOrd="0" destOrd="0" presId="urn:microsoft.com/office/officeart/2018/5/layout/IconLeafLabelList"/>
    <dgm:cxn modelId="{0477A164-070E-4E9F-8410-8FAB2356A2A3}" type="presParOf" srcId="{5905A93F-005E-48DE-8E4F-0201D8ED8807}" destId="{3982A698-DA1A-49ED-AA6C-01C00FD55E8F}" srcOrd="0" destOrd="0" presId="urn:microsoft.com/office/officeart/2018/5/layout/IconLeafLabelList"/>
    <dgm:cxn modelId="{A36030D8-AEA1-45F7-8F9E-7631036DB453}" type="presParOf" srcId="{5905A93F-005E-48DE-8E4F-0201D8ED8807}" destId="{ED3609CD-DFC3-453B-8E9A-D149FA6CD186}" srcOrd="1" destOrd="0" presId="urn:microsoft.com/office/officeart/2018/5/layout/IconLeafLabelList"/>
    <dgm:cxn modelId="{8F3DA67B-8AD6-4B59-8032-D636AE48BFB0}" type="presParOf" srcId="{5905A93F-005E-48DE-8E4F-0201D8ED8807}" destId="{3EB5C7C7-E6D4-4216-A695-9C7D7A7B921E}" srcOrd="2" destOrd="0" presId="urn:microsoft.com/office/officeart/2018/5/layout/IconLeafLabelList"/>
    <dgm:cxn modelId="{04065948-24E8-4699-8A72-B802FAA2A02D}" type="presParOf" srcId="{5905A93F-005E-48DE-8E4F-0201D8ED8807}" destId="{46AD24F4-DA71-4C2B-9F82-00315DD17325}" srcOrd="3" destOrd="0" presId="urn:microsoft.com/office/officeart/2018/5/layout/IconLeafLabelList"/>
    <dgm:cxn modelId="{D0D5BD9A-A215-46BC-AC48-D0E4591BBE91}" type="presParOf" srcId="{AEC81B67-8930-43D8-B576-5D73ADAFB126}" destId="{5271BC1C-9A59-42C3-92BF-6D089EA11A73}" srcOrd="1" destOrd="0" presId="urn:microsoft.com/office/officeart/2018/5/layout/IconLeafLabelList"/>
    <dgm:cxn modelId="{44660FE9-6647-4FBE-A2D4-99D61A0F8B4D}" type="presParOf" srcId="{AEC81B67-8930-43D8-B576-5D73ADAFB126}" destId="{04D5FEAC-AF09-404B-BED7-949173061B9F}" srcOrd="2" destOrd="0" presId="urn:microsoft.com/office/officeart/2018/5/layout/IconLeafLabelList"/>
    <dgm:cxn modelId="{42E1461B-DF02-4630-B9A6-3BAC06DE605F}" type="presParOf" srcId="{04D5FEAC-AF09-404B-BED7-949173061B9F}" destId="{409FDCA2-DE0B-4F8B-B661-31F989F170D4}" srcOrd="0" destOrd="0" presId="urn:microsoft.com/office/officeart/2018/5/layout/IconLeafLabelList"/>
    <dgm:cxn modelId="{CAD644A9-2978-4057-81A9-26D526DEC45C}" type="presParOf" srcId="{04D5FEAC-AF09-404B-BED7-949173061B9F}" destId="{D28C1FCA-72F5-4CCB-9220-59645896A195}" srcOrd="1" destOrd="0" presId="urn:microsoft.com/office/officeart/2018/5/layout/IconLeafLabelList"/>
    <dgm:cxn modelId="{69213B9C-D49C-4045-8B86-3FA0808F7F2C}" type="presParOf" srcId="{04D5FEAC-AF09-404B-BED7-949173061B9F}" destId="{780FE017-E4D4-4715-B452-43C43196D645}" srcOrd="2" destOrd="0" presId="urn:microsoft.com/office/officeart/2018/5/layout/IconLeafLabelList"/>
    <dgm:cxn modelId="{9F6C6FE2-F83D-4A2F-8072-561088631FD0}" type="presParOf" srcId="{04D5FEAC-AF09-404B-BED7-949173061B9F}" destId="{53F9CC9B-D76E-46D8-BD33-5021AB361747}" srcOrd="3" destOrd="0" presId="urn:microsoft.com/office/officeart/2018/5/layout/IconLeafLabelList"/>
    <dgm:cxn modelId="{31607088-1D10-49F9-A3E4-3E42C9A72E30}" type="presParOf" srcId="{AEC81B67-8930-43D8-B576-5D73ADAFB126}" destId="{66F5711D-DB95-4F7C-AA49-C087E53D9C39}" srcOrd="3" destOrd="0" presId="urn:microsoft.com/office/officeart/2018/5/layout/IconLeafLabelList"/>
    <dgm:cxn modelId="{D63EB1D3-2F49-4BBB-A32D-96F84EB0689C}" type="presParOf" srcId="{AEC81B67-8930-43D8-B576-5D73ADAFB126}" destId="{DF6B0C77-ABD9-4B90-8FB2-ABFF2AF63713}" srcOrd="4" destOrd="0" presId="urn:microsoft.com/office/officeart/2018/5/layout/IconLeafLabelList"/>
    <dgm:cxn modelId="{6E2A0842-17B2-4A85-8B6D-EE2FFEC67D68}" type="presParOf" srcId="{DF6B0C77-ABD9-4B90-8FB2-ABFF2AF63713}" destId="{4B50000D-4B61-4703-ADB5-7E29EA5E5D9E}" srcOrd="0" destOrd="0" presId="urn:microsoft.com/office/officeart/2018/5/layout/IconLeafLabelList"/>
    <dgm:cxn modelId="{4F6135D3-EE36-4B83-8AB2-89483152E2DC}" type="presParOf" srcId="{DF6B0C77-ABD9-4B90-8FB2-ABFF2AF63713}" destId="{D2CDDD06-6D1C-4B71-BB4A-EDBC9B3C79EF}" srcOrd="1" destOrd="0" presId="urn:microsoft.com/office/officeart/2018/5/layout/IconLeafLabelList"/>
    <dgm:cxn modelId="{7DB9C066-44AB-4602-A8F4-D2924A9D6696}" type="presParOf" srcId="{DF6B0C77-ABD9-4B90-8FB2-ABFF2AF63713}" destId="{40C4731A-3CB0-49E4-A4CB-8B06F558CD6C}" srcOrd="2" destOrd="0" presId="urn:microsoft.com/office/officeart/2018/5/layout/IconLeafLabelList"/>
    <dgm:cxn modelId="{2A7C42D1-96AB-435D-8EC7-59B2A2BF164E}" type="presParOf" srcId="{DF6B0C77-ABD9-4B90-8FB2-ABFF2AF63713}" destId="{432C5B19-C6E9-4372-A8EF-123EB7B9C6C6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82A698-DA1A-49ED-AA6C-01C00FD55E8F}">
      <dsp:nvSpPr>
        <dsp:cNvPr id="0" name=""/>
        <dsp:cNvSpPr/>
      </dsp:nvSpPr>
      <dsp:spPr>
        <a:xfrm>
          <a:off x="1633887" y="2212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3609CD-DFC3-453B-8E9A-D149FA6CD186}">
      <dsp:nvSpPr>
        <dsp:cNvPr id="0" name=""/>
        <dsp:cNvSpPr/>
      </dsp:nvSpPr>
      <dsp:spPr>
        <a:xfrm>
          <a:off x="1948325" y="316650"/>
          <a:ext cx="846562" cy="846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AD24F4-DA71-4C2B-9F82-00315DD17325}">
      <dsp:nvSpPr>
        <dsp:cNvPr id="0" name=""/>
        <dsp:cNvSpPr/>
      </dsp:nvSpPr>
      <dsp:spPr>
        <a:xfrm>
          <a:off x="1162231" y="1937212"/>
          <a:ext cx="241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baseline="0" dirty="0"/>
            <a:t>We had all the data sources in the following format - </a:t>
          </a:r>
          <a:endParaRPr lang="en-US" sz="1600" kern="1200" dirty="0"/>
        </a:p>
      </dsp:txBody>
      <dsp:txXfrm>
        <a:off x="1162231" y="1937212"/>
        <a:ext cx="2418750" cy="720000"/>
      </dsp:txXfrm>
    </dsp:sp>
    <dsp:sp modelId="{409FDCA2-DE0B-4F8B-B661-31F989F170D4}">
      <dsp:nvSpPr>
        <dsp:cNvPr id="0" name=""/>
        <dsp:cNvSpPr/>
      </dsp:nvSpPr>
      <dsp:spPr>
        <a:xfrm>
          <a:off x="4475918" y="2212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8C1FCA-72F5-4CCB-9220-59645896A195}">
      <dsp:nvSpPr>
        <dsp:cNvPr id="0" name=""/>
        <dsp:cNvSpPr/>
      </dsp:nvSpPr>
      <dsp:spPr>
        <a:xfrm>
          <a:off x="4790356" y="316650"/>
          <a:ext cx="846562" cy="846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F9CC9B-D76E-46D8-BD33-5021AB361747}">
      <dsp:nvSpPr>
        <dsp:cNvPr id="0" name=""/>
        <dsp:cNvSpPr/>
      </dsp:nvSpPr>
      <dsp:spPr>
        <a:xfrm>
          <a:off x="4004262" y="1937212"/>
          <a:ext cx="241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baseline="0"/>
            <a:t>Rows  - states</a:t>
          </a:r>
          <a:endParaRPr lang="en-US" sz="1600" kern="1200"/>
        </a:p>
      </dsp:txBody>
      <dsp:txXfrm>
        <a:off x="4004262" y="1937212"/>
        <a:ext cx="2418750" cy="720000"/>
      </dsp:txXfrm>
    </dsp:sp>
    <dsp:sp modelId="{4B50000D-4B61-4703-ADB5-7E29EA5E5D9E}">
      <dsp:nvSpPr>
        <dsp:cNvPr id="0" name=""/>
        <dsp:cNvSpPr/>
      </dsp:nvSpPr>
      <dsp:spPr>
        <a:xfrm>
          <a:off x="7317950" y="2212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CDDD06-6D1C-4B71-BB4A-EDBC9B3C79EF}">
      <dsp:nvSpPr>
        <dsp:cNvPr id="0" name=""/>
        <dsp:cNvSpPr/>
      </dsp:nvSpPr>
      <dsp:spPr>
        <a:xfrm>
          <a:off x="7632387" y="316650"/>
          <a:ext cx="846562" cy="846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2C5B19-C6E9-4372-A8EF-123EB7B9C6C6}">
      <dsp:nvSpPr>
        <dsp:cNvPr id="0" name=""/>
        <dsp:cNvSpPr/>
      </dsp:nvSpPr>
      <dsp:spPr>
        <a:xfrm>
          <a:off x="6846293" y="1937212"/>
          <a:ext cx="241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baseline="0"/>
            <a:t>Columns - measurement for each year from 2000-2018</a:t>
          </a:r>
          <a:endParaRPr lang="en-US" sz="1600" kern="1200"/>
        </a:p>
      </dsp:txBody>
      <dsp:txXfrm>
        <a:off x="6846293" y="1937212"/>
        <a:ext cx="2418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89736987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796487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357622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996168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4786197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850880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320637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56841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793923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73550266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448986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21491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 spd="slow">
    <p:wipe/>
  </p:transition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ensus.gov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CD4F02C-6F85-4E6E-A2F2-CCE228865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FF7DD9D-228D-4B97-A6AC-6D8FB2042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C01DB9-D6DF-874A-B8DB-E2CDDBCE6B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743" y="685800"/>
            <a:ext cx="5793475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br>
              <a:rPr lang="en-US" sz="3400"/>
            </a:br>
            <a:r>
              <a:rPr lang="en-US" sz="3400"/>
              <a:t>Visualizing the trends of</a:t>
            </a:r>
            <a:br>
              <a:rPr lang="en-US" sz="3400"/>
            </a:br>
            <a:r>
              <a:rPr lang="en-US" sz="3400"/>
              <a:t>CO2  emissions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EC967F-4876-C846-8693-645FED6353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743" y="2286000"/>
            <a:ext cx="5793475" cy="3581400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2400" dirty="0">
                <a:solidFill>
                  <a:schemeClr val="tx2"/>
                </a:solidFill>
              </a:rPr>
              <a:t>CIS 568/DS 530-Data Visualization</a:t>
            </a: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endParaRPr lang="en-US" sz="1400" dirty="0">
              <a:solidFill>
                <a:schemeClr val="tx2"/>
              </a:solidFill>
            </a:endParaRP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endParaRPr lang="en-US" sz="1400" dirty="0">
              <a:solidFill>
                <a:schemeClr val="tx2"/>
              </a:solidFill>
            </a:endParaRP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endParaRPr lang="en-US" sz="1400" dirty="0">
              <a:solidFill>
                <a:schemeClr val="tx2"/>
              </a:solidFill>
            </a:endParaRP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endParaRPr lang="en-US" sz="1400" dirty="0">
              <a:solidFill>
                <a:schemeClr val="tx2"/>
              </a:solidFill>
            </a:endParaRP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endParaRPr lang="en-US" sz="1400" dirty="0">
              <a:solidFill>
                <a:schemeClr val="tx2"/>
              </a:solidFill>
            </a:endParaRP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endParaRPr lang="en-US" sz="1400" dirty="0">
              <a:solidFill>
                <a:schemeClr val="tx2"/>
              </a:solidFill>
            </a:endParaRP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endParaRPr lang="en-US" sz="1400" dirty="0">
              <a:solidFill>
                <a:schemeClr val="tx2"/>
              </a:solidFill>
            </a:endParaRP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endParaRPr lang="en-US" sz="1400" dirty="0">
              <a:solidFill>
                <a:schemeClr val="tx2"/>
              </a:solidFill>
            </a:endParaRP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endParaRPr lang="en-US" sz="1400" dirty="0">
              <a:solidFill>
                <a:schemeClr val="tx2"/>
              </a:solidFill>
            </a:endParaRP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 dirty="0" err="1">
                <a:solidFill>
                  <a:schemeClr val="tx2"/>
                </a:solidFill>
              </a:rPr>
              <a:t>Sathvik</a:t>
            </a:r>
            <a:r>
              <a:rPr lang="en-US" sz="1800" dirty="0">
                <a:solidFill>
                  <a:schemeClr val="tx2"/>
                </a:solidFill>
              </a:rPr>
              <a:t> Reddy Kandi  -  01933878</a:t>
            </a: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 dirty="0">
                <a:solidFill>
                  <a:schemeClr val="tx2"/>
                </a:solidFill>
              </a:rPr>
              <a:t>Sai Surya </a:t>
            </a:r>
            <a:r>
              <a:rPr lang="en-US" sz="1800" dirty="0" err="1">
                <a:solidFill>
                  <a:schemeClr val="tx2"/>
                </a:solidFill>
              </a:rPr>
              <a:t>Nattuva</a:t>
            </a:r>
            <a:r>
              <a:rPr lang="en-US" sz="1800" dirty="0">
                <a:solidFill>
                  <a:schemeClr val="tx2"/>
                </a:solidFill>
              </a:rPr>
              <a:t>       - 01934149</a:t>
            </a: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 dirty="0">
                <a:solidFill>
                  <a:schemeClr val="tx2"/>
                </a:solidFill>
              </a:rPr>
              <a:t>Pavan Kumar </a:t>
            </a:r>
            <a:r>
              <a:rPr lang="en-US" sz="1800" dirty="0" err="1">
                <a:solidFill>
                  <a:schemeClr val="tx2"/>
                </a:solidFill>
              </a:rPr>
              <a:t>Panjala</a:t>
            </a:r>
            <a:r>
              <a:rPr lang="en-US" sz="1800" dirty="0">
                <a:solidFill>
                  <a:schemeClr val="tx2"/>
                </a:solidFill>
              </a:rPr>
              <a:t> - 01872582</a:t>
            </a:r>
          </a:p>
          <a:p>
            <a:pPr marL="384048"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 dirty="0">
                <a:solidFill>
                  <a:schemeClr val="tx2"/>
                </a:solidFill>
              </a:rPr>
              <a:t>Priyanka </a:t>
            </a:r>
            <a:r>
              <a:rPr lang="en-US" sz="1800" dirty="0" err="1">
                <a:solidFill>
                  <a:schemeClr val="tx2"/>
                </a:solidFill>
              </a:rPr>
              <a:t>Kokkula</a:t>
            </a:r>
            <a:r>
              <a:rPr lang="en-US" sz="1800" dirty="0">
                <a:solidFill>
                  <a:schemeClr val="tx2"/>
                </a:solidFill>
              </a:rPr>
              <a:t>        - 01991135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AE37DBE-5576-4E27-97C0-75925347A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7" name="Picture 26" descr="Smoke coming out of power plant">
            <a:extLst>
              <a:ext uri="{FF2B5EF4-FFF2-40B4-BE49-F238E27FC236}">
                <a16:creationId xmlns:a16="http://schemas.microsoft.com/office/drawing/2014/main" id="{0F5201C6-058D-4603-9418-B8F9C57FC9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084" r="12122" b="-1"/>
          <a:stretch/>
        </p:blipFill>
        <p:spPr>
          <a:xfrm>
            <a:off x="7589854" y="10"/>
            <a:ext cx="460214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274550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C73F1-137A-4C6A-924A-D0CB946D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A0BDE-0E6A-4D8E-A6B3-3EDA7CDA5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Geospatial map portraying the CO</a:t>
            </a:r>
            <a:r>
              <a:rPr lang="en-US" baseline="-25000" dirty="0"/>
              <a:t>2 </a:t>
            </a:r>
            <a:r>
              <a:rPr lang="en-US" dirty="0"/>
              <a:t>emissions from all the states in USA from 2000-2018</a:t>
            </a:r>
          </a:p>
          <a:p>
            <a:r>
              <a:rPr lang="en-US" dirty="0"/>
              <a:t>Bar chart which shows CO</a:t>
            </a:r>
            <a:r>
              <a:rPr lang="en-US" baseline="-25000" dirty="0"/>
              <a:t>2 </a:t>
            </a:r>
            <a:r>
              <a:rPr lang="en-US" dirty="0"/>
              <a:t>emissions declined from 2006</a:t>
            </a:r>
          </a:p>
          <a:p>
            <a:r>
              <a:rPr lang="en-US" dirty="0"/>
              <a:t>Line chart visualization which shows  the coal used over the years to produce the energy  in USA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79144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808C2-D4C4-4ADE-91EA-B9465CDC9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Marks and channels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D6BCB-4A1A-4F63-9AD3-F21AC52F4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428749"/>
            <a:ext cx="8124825" cy="52482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Our dataset contains several attributes such as states, years, different numbers of varying units</a:t>
            </a:r>
          </a:p>
          <a:p>
            <a:r>
              <a:rPr lang="en-US" dirty="0"/>
              <a:t>Geospatial </a:t>
            </a:r>
          </a:p>
          <a:p>
            <a:pPr lvl="1"/>
            <a:r>
              <a:rPr lang="en-US" dirty="0"/>
              <a:t>Marks – Geospatial Map of USA</a:t>
            </a:r>
          </a:p>
          <a:p>
            <a:pPr lvl="1"/>
            <a:r>
              <a:rPr lang="en-US" dirty="0"/>
              <a:t>Channels – Color scale</a:t>
            </a:r>
          </a:p>
          <a:p>
            <a:r>
              <a:rPr lang="en-US" dirty="0"/>
              <a:t>Bar chart</a:t>
            </a:r>
          </a:p>
          <a:p>
            <a:pPr lvl="1"/>
            <a:r>
              <a:rPr lang="en-US" dirty="0"/>
              <a:t>Marks – </a:t>
            </a:r>
          </a:p>
          <a:p>
            <a:pPr lvl="2">
              <a:buFont typeface="Franklin Gothic Book" panose="020B0503020102020204" pitchFamily="34" charset="0"/>
              <a:buChar char="▫"/>
            </a:pPr>
            <a:r>
              <a:rPr lang="en-US" dirty="0"/>
              <a:t>Shapes(areas) for population</a:t>
            </a:r>
          </a:p>
          <a:p>
            <a:pPr lvl="2">
              <a:buFont typeface="Franklin Gothic Book" panose="020B0503020102020204" pitchFamily="34" charset="0"/>
              <a:buChar char="▫"/>
            </a:pPr>
            <a:r>
              <a:rPr lang="en-US" dirty="0"/>
              <a:t>Lines for emissions</a:t>
            </a:r>
          </a:p>
          <a:p>
            <a:pPr lvl="1"/>
            <a:r>
              <a:rPr lang="en-US" dirty="0"/>
              <a:t>Channels </a:t>
            </a:r>
          </a:p>
          <a:p>
            <a:pPr lvl="2">
              <a:buFont typeface="Franklin Gothic Book" panose="020B0503020102020204" pitchFamily="34" charset="0"/>
              <a:buChar char="▫"/>
            </a:pPr>
            <a:r>
              <a:rPr lang="en-US" dirty="0"/>
              <a:t>Length for population</a:t>
            </a:r>
          </a:p>
          <a:p>
            <a:pPr lvl="2">
              <a:buFont typeface="Franklin Gothic Book" panose="020B0503020102020204" pitchFamily="34" charset="0"/>
              <a:buChar char="▫"/>
            </a:pPr>
            <a:r>
              <a:rPr lang="en-US" dirty="0"/>
              <a:t>Position for emissions</a:t>
            </a:r>
          </a:p>
          <a:p>
            <a:r>
              <a:rPr lang="en-US" dirty="0"/>
              <a:t>Line chart </a:t>
            </a:r>
          </a:p>
          <a:p>
            <a:pPr lvl="1"/>
            <a:r>
              <a:rPr lang="en-US" dirty="0"/>
              <a:t>Marks – point, line</a:t>
            </a:r>
          </a:p>
          <a:p>
            <a:pPr lvl="1"/>
            <a:r>
              <a:rPr lang="en-US" dirty="0"/>
              <a:t>Channels - Position</a:t>
            </a:r>
          </a:p>
          <a:p>
            <a:pPr lvl="1"/>
            <a:endParaRPr lang="en-US" i="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04571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0245FC1-669A-4558-8341-5A7148C77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2D3FC59-9FB9-48FC-8D66-9ACDB840E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7D0D12F-DDEA-45FE-91AE-E35A03B65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7E600175-39F0-43C7-8405-DD4579CF7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Question mark">
            <a:extLst>
              <a:ext uri="{FF2B5EF4-FFF2-40B4-BE49-F238E27FC236}">
                <a16:creationId xmlns:a16="http://schemas.microsoft.com/office/drawing/2014/main" id="{5D3E71AF-BE9D-4245-8183-3D6A92393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276" y="1263012"/>
            <a:ext cx="4331976" cy="4331976"/>
          </a:xfrm>
          <a:prstGeom prst="rect">
            <a:avLst/>
          </a:prstGeom>
        </p:spPr>
      </p:pic>
      <p:sp>
        <p:nvSpPr>
          <p:cNvPr id="16" name="Freeform 6">
            <a:extLst>
              <a:ext uri="{FF2B5EF4-FFF2-40B4-BE49-F238E27FC236}">
                <a16:creationId xmlns:a16="http://schemas.microsoft.com/office/drawing/2014/main" id="{DEB46E1F-0372-4440-887E-8B147731B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8380FC-9434-9948-B127-EB893FCDD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4" y="1480930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7000" dirty="0">
                <a:solidFill>
                  <a:schemeClr val="tx2"/>
                </a:solidFill>
              </a:rPr>
              <a:t>how?</a:t>
            </a:r>
          </a:p>
        </p:txBody>
      </p:sp>
    </p:spTree>
    <p:extLst>
      <p:ext uri="{BB962C8B-B14F-4D97-AF65-F5344CB8AC3E}">
        <p14:creationId xmlns:p14="http://schemas.microsoft.com/office/powerpoint/2010/main" val="303980471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DF36-AECA-4C38-83A2-4355CAE5D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Visualization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A60CD-01EF-4A8E-994E-65F2542645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On mouse hover, we will be able to see the CO2 emissions of each state with  population.</a:t>
            </a:r>
          </a:p>
          <a:p>
            <a:r>
              <a:rPr lang="en-US" dirty="0"/>
              <a:t> </a:t>
            </a:r>
            <a:r>
              <a:rPr lang="en-US"/>
              <a:t>A slider will </a:t>
            </a:r>
            <a:r>
              <a:rPr lang="en-US" dirty="0"/>
              <a:t>be provided to view historical data of population and CO2 emissions.</a:t>
            </a:r>
          </a:p>
        </p:txBody>
      </p:sp>
      <p:pic>
        <p:nvPicPr>
          <p:cNvPr id="3" name="Geoplot video.mov" descr="Geoplot video.mov">
            <a:hlinkClick r:id="" action="ppaction://media"/>
            <a:extLst>
              <a:ext uri="{FF2B5EF4-FFF2-40B4-BE49-F238E27FC236}">
                <a16:creationId xmlns:a16="http://schemas.microsoft.com/office/drawing/2014/main" id="{3B5BA4FA-22FE-1A48-9246-19896C09C5E0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22824" y="1828801"/>
            <a:ext cx="6444486" cy="2984068"/>
          </a:xfrm>
        </p:spPr>
      </p:pic>
    </p:spTree>
    <p:extLst>
      <p:ext uri="{BB962C8B-B14F-4D97-AF65-F5344CB8AC3E}">
        <p14:creationId xmlns:p14="http://schemas.microsoft.com/office/powerpoint/2010/main" val="41253865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D2411-25C2-4BC5-A9A2-7B8EA5AAD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chart visualization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4CEF06-9B77-45FC-937E-E2FB7B0006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876984" y="2450750"/>
            <a:ext cx="7409519" cy="3643013"/>
          </a:xfrm>
        </p:spPr>
      </p:pic>
    </p:spTree>
    <p:extLst>
      <p:ext uri="{BB962C8B-B14F-4D97-AF65-F5344CB8AC3E}">
        <p14:creationId xmlns:p14="http://schemas.microsoft.com/office/powerpoint/2010/main" val="2004771688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40ABC-08BC-4C39-8FFE-2D33715B1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Line Chart Visualization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48695F7-4F78-466A-B50C-A7FBCCF1FE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804958" y="1642499"/>
            <a:ext cx="9554373" cy="4704202"/>
          </a:xfrm>
        </p:spPr>
      </p:pic>
    </p:spTree>
    <p:extLst>
      <p:ext uri="{BB962C8B-B14F-4D97-AF65-F5344CB8AC3E}">
        <p14:creationId xmlns:p14="http://schemas.microsoft.com/office/powerpoint/2010/main" val="3798188433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689BC-B1B4-449E-BBAB-3CB9987FC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Webpage Design</a:t>
            </a:r>
            <a:endParaRPr lang="en-US" dirty="0"/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EC54943A-1799-4F78-8710-17081A8B10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18095" y="1061025"/>
            <a:ext cx="5481633" cy="2695136"/>
          </a:xfrm>
          <a:prstGeom prst="rect">
            <a:avLst/>
          </a:prstGeom>
        </p:spPr>
      </p:pic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5BEC7C67-2AB7-4406-BD83-1F7226AEB4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718096" y="3756160"/>
            <a:ext cx="5473904" cy="26951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0008CE-021F-42C0-9B70-41D1A89D626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35106" y="2271096"/>
            <a:ext cx="5982991" cy="297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16425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B4944-F875-4F52-B4E3-D51EF878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CC55F-7BC0-4E45-B682-7D61E58D8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highlight>
                  <a:srgbClr val="00FFFF"/>
                </a:highlight>
              </a:rPr>
              <a:t>https://www.eia.gov</a:t>
            </a:r>
          </a:p>
          <a:p>
            <a:r>
              <a:rPr lang="en-US" sz="3200" dirty="0">
                <a:highlight>
                  <a:srgbClr val="00FFFF"/>
                </a:highlight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https://www.census.gov</a:t>
            </a:r>
            <a:endParaRPr lang="en-US" sz="3200" dirty="0">
              <a:highlight>
                <a:srgbClr val="00FFFF"/>
              </a:highlight>
            </a:endParaRPr>
          </a:p>
          <a:p>
            <a:r>
              <a:rPr lang="en-US" sz="3200" dirty="0">
                <a:highlight>
                  <a:srgbClr val="00FFFF"/>
                </a:highlight>
              </a:rPr>
              <a:t>https://</a:t>
            </a:r>
            <a:r>
              <a:rPr lang="en-US" sz="3200" dirty="0" err="1">
                <a:highlight>
                  <a:srgbClr val="00FFFF"/>
                </a:highlight>
              </a:rPr>
              <a:t>catalog.data.gov</a:t>
            </a:r>
            <a:endParaRPr lang="en-US" sz="3200" dirty="0">
              <a:highlight>
                <a:srgbClr val="00FFFF"/>
              </a:highlight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87224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7AC4F-8B83-42AF-A30C-D57C99ABC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0" y="2686050"/>
            <a:ext cx="9601200" cy="1485900"/>
          </a:xfrm>
        </p:spPr>
        <p:txBody>
          <a:bodyPr>
            <a:normAutofit/>
          </a:bodyPr>
          <a:lstStyle/>
          <a:p>
            <a:r>
              <a:rPr lang="en-US" sz="6600" dirty="0"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0206143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D8E2C-E958-E74C-AA3F-29DDAAB21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</p:spTree>
    <p:extLst>
      <p:ext uri="{BB962C8B-B14F-4D97-AF65-F5344CB8AC3E}">
        <p14:creationId xmlns:p14="http://schemas.microsoft.com/office/powerpoint/2010/main" val="419402767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B36B2-B60F-42B0-979A-D925A2C71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en-US" sz="4800" dirty="0">
                <a:solidFill>
                  <a:schemeClr val="bg2"/>
                </a:solidFill>
              </a:rPr>
              <a:t>C0</a:t>
            </a:r>
            <a:r>
              <a:rPr lang="en-US" sz="4800" baseline="-25000" dirty="0">
                <a:solidFill>
                  <a:schemeClr val="bg2"/>
                </a:solidFill>
              </a:rPr>
              <a:t>2 </a:t>
            </a:r>
            <a:r>
              <a:rPr lang="en-US" sz="4800" dirty="0">
                <a:solidFill>
                  <a:schemeClr val="bg2"/>
                </a:solidFill>
              </a:rPr>
              <a:t> Emissions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A50B7-5306-41E7-A593-439EDA4DF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35955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Analysis of CO2 emissions, it’s correlation with population and impact of external factors like increase of power generation from renewable sources of energy.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644898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51A18-7BDC-454E-BAE8-C88F2647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6B643-7CF4-48E7-8C40-683E75C7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750" y="1619250"/>
            <a:ext cx="9601200" cy="4445306"/>
          </a:xfrm>
        </p:spPr>
        <p:txBody>
          <a:bodyPr/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IN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Carbon dioxide emissions will be mapped on a choropleth map of the United States. We will be using sequential colour palette to represent the CO</a:t>
            </a:r>
            <a:r>
              <a:rPr lang="en-IN" sz="20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emission of each state.</a:t>
            </a:r>
            <a:endParaRPr lang="en-US" dirty="0"/>
          </a:p>
          <a:p>
            <a:r>
              <a:rPr lang="en-US" dirty="0"/>
              <a:t>We took  Four sources of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 population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CO2 emission/state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Electricity power generation from different natural sources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 state topology data</a:t>
            </a:r>
          </a:p>
          <a:p>
            <a:r>
              <a:rPr lang="en-US" dirty="0"/>
              <a:t>Data Processing : we have formatted and parsed the data into appropriate data types and also created transpose of the data matrices for ease in  visualizations.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45870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16A5D90-E9BF-4DC6-9DD0-3A10E5190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E0CFA15-21C5-4022-8020-D6A39CFF9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5DA71-1600-43F4-B1A9-D66AB3A0D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cap="all" dirty="0"/>
              <a:t>Draft Design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A3A6C41-79C8-4CA2-8DFA-DF913083F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4743" y="2286000"/>
            <a:ext cx="5793475" cy="35814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IN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 would like to provide a prediction of the impact of the shift towards renewable sources of energy on the trend of CO</a:t>
            </a:r>
            <a:r>
              <a:rPr lang="en-IN" sz="22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en-IN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emissions.</a:t>
            </a:r>
          </a:p>
          <a:p>
            <a:r>
              <a:rPr lang="en-IN" sz="2200" dirty="0">
                <a:latin typeface="Times New Roman" panose="02020603050405020304" pitchFamily="18" charset="0"/>
              </a:rPr>
              <a:t>So, these designs show our previous works which we designed during phase-b stage using tableau. </a:t>
            </a:r>
            <a:endParaRPr lang="en-US" sz="22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CB55BE-84F2-4AAC-8C90-DE4191B55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text, music&#10;&#10;Description automatically generated">
            <a:extLst>
              <a:ext uri="{FF2B5EF4-FFF2-40B4-BE49-F238E27FC236}">
                <a16:creationId xmlns:a16="http://schemas.microsoft.com/office/drawing/2014/main" id="{48B6E094-AF95-44AD-9CCB-8F5F439D00D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7" r="19245" b="2"/>
          <a:stretch/>
        </p:blipFill>
        <p:spPr>
          <a:xfrm>
            <a:off x="7497961" y="9467"/>
            <a:ext cx="4579739" cy="3428990"/>
          </a:xfrm>
          <a:prstGeom prst="rect">
            <a:avLst/>
          </a:prstGeom>
        </p:spPr>
      </p:pic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28F2B105-7E56-414C-83A4-3A510C0FE4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566"/>
          <a:stretch/>
        </p:blipFill>
        <p:spPr>
          <a:xfrm>
            <a:off x="7497961" y="3447924"/>
            <a:ext cx="457973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73878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2470E-2CB7-4933-8B6F-ED38783A8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8D424-5A9C-4035-AA43-0D8FD294F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expect to see positive correlation between population and CO</a:t>
            </a:r>
            <a:r>
              <a:rPr lang="en-US" baseline="-25000" dirty="0"/>
              <a:t>2 </a:t>
            </a:r>
            <a:r>
              <a:rPr lang="en-US" dirty="0"/>
              <a:t> emissions </a:t>
            </a:r>
          </a:p>
          <a:p>
            <a:r>
              <a:rPr lang="en-US" dirty="0"/>
              <a:t>As two of the most heavily populated states, Texas and California are expected to have the highest CO</a:t>
            </a:r>
            <a:r>
              <a:rPr lang="en-US" baseline="-25000" dirty="0"/>
              <a:t>2 </a:t>
            </a:r>
            <a:r>
              <a:rPr lang="en-US" dirty="0"/>
              <a:t> emissions.</a:t>
            </a:r>
          </a:p>
          <a:p>
            <a:r>
              <a:rPr lang="en-US" dirty="0"/>
              <a:t>We expect to see smaller states like the New England states with the smallest populations having the lowest emission levels.</a:t>
            </a:r>
          </a:p>
          <a:p>
            <a:r>
              <a:rPr lang="en-US" dirty="0"/>
              <a:t>We also expect to see strong correlation between coal related electricity generation and CO</a:t>
            </a:r>
            <a:r>
              <a:rPr lang="en-US" baseline="-25000" dirty="0"/>
              <a:t>2 </a:t>
            </a:r>
            <a:r>
              <a:rPr lang="en-US" dirty="0"/>
              <a:t> emissions.</a:t>
            </a:r>
          </a:p>
        </p:txBody>
      </p:sp>
    </p:spTree>
    <p:extLst>
      <p:ext uri="{BB962C8B-B14F-4D97-AF65-F5344CB8AC3E}">
        <p14:creationId xmlns:p14="http://schemas.microsoft.com/office/powerpoint/2010/main" val="2562428280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0245FC1-669A-4558-8341-5A7148C77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2D3FC59-9FB9-48FC-8D66-9ACDB840E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7D0D12F-DDEA-45FE-91AE-E35A03B65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7E600175-39F0-43C7-8405-DD4579CF7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D71D2F5-72BD-4DEC-BF10-DEE74248A7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276" y="1263012"/>
            <a:ext cx="4331976" cy="4331976"/>
          </a:xfrm>
          <a:prstGeom prst="rect">
            <a:avLst/>
          </a:prstGeom>
        </p:spPr>
      </p:pic>
      <p:sp>
        <p:nvSpPr>
          <p:cNvPr id="16" name="Freeform 6">
            <a:extLst>
              <a:ext uri="{FF2B5EF4-FFF2-40B4-BE49-F238E27FC236}">
                <a16:creationId xmlns:a16="http://schemas.microsoft.com/office/drawing/2014/main" id="{DEB46E1F-0372-4440-887E-8B147731B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F98B79-6DEC-FD41-BC40-6BB3EEC17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4" y="1480930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7000">
                <a:solidFill>
                  <a:schemeClr val="tx2"/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234731813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16002-68EB-4032-9775-4B74493FA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A0202-B06A-4535-8917-C406E35A7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886200"/>
          </a:xfrm>
        </p:spPr>
        <p:txBody>
          <a:bodyPr/>
          <a:lstStyle/>
          <a:p>
            <a:r>
              <a:rPr lang="en-US" b="1" dirty="0"/>
              <a:t>Geospatial visualization </a:t>
            </a:r>
            <a:r>
              <a:rPr lang="en-US" dirty="0"/>
              <a:t>- The dataset contains topology of 49 states of the United States of America.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Link to this dataset : </a:t>
            </a:r>
            <a:r>
              <a:rPr lang="en-US" dirty="0">
                <a:solidFill>
                  <a:srgbClr val="FF0000"/>
                </a:solidFill>
                <a:highlight>
                  <a:srgbClr val="00FFFF"/>
                </a:highlight>
              </a:rPr>
              <a:t>https://</a:t>
            </a:r>
            <a:r>
              <a:rPr lang="en-US" dirty="0" err="1">
                <a:solidFill>
                  <a:srgbClr val="FF0000"/>
                </a:solidFill>
                <a:highlight>
                  <a:srgbClr val="00FFFF"/>
                </a:highlight>
              </a:rPr>
              <a:t>catalog.data.gov</a:t>
            </a:r>
            <a:r>
              <a:rPr lang="en-US" dirty="0"/>
              <a:t>	</a:t>
            </a:r>
          </a:p>
          <a:p>
            <a:r>
              <a:rPr lang="en-US" b="1" dirty="0"/>
              <a:t>Bar chart visualization </a:t>
            </a:r>
            <a:r>
              <a:rPr lang="en-US" dirty="0"/>
              <a:t>– the dataset contains population data from 2000 – 2018 and data of  CO</a:t>
            </a:r>
            <a:r>
              <a:rPr lang="en-US" baseline="-25000" dirty="0"/>
              <a:t>2 </a:t>
            </a:r>
            <a:r>
              <a:rPr lang="en-US" dirty="0"/>
              <a:t> emissions during the same time span.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Link to this dataset : </a:t>
            </a:r>
            <a:r>
              <a:rPr lang="en-US" dirty="0">
                <a:solidFill>
                  <a:srgbClr val="FF0000"/>
                </a:solidFill>
                <a:highlight>
                  <a:srgbClr val="00FFFF"/>
                </a:highlight>
              </a:rPr>
              <a:t>https://www.census.gov 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b="1" dirty="0"/>
              <a:t>Line chart visualization </a:t>
            </a:r>
            <a:r>
              <a:rPr lang="en-US" dirty="0"/>
              <a:t>– the dataset contains data of electricity generated from multiple resources between 1990 – 2020. The data of electricity generation using coal is in million metric tons.   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Link to this dataset : </a:t>
            </a:r>
            <a:r>
              <a:rPr lang="en-US" dirty="0">
                <a:solidFill>
                  <a:srgbClr val="FF0000"/>
                </a:solidFill>
                <a:highlight>
                  <a:srgbClr val="00FFFF"/>
                </a:highlight>
              </a:rPr>
              <a:t>https://www.eia.gov 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67683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9484204-AAC3-4FE4-AA51-51757C84A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0F62E2-162C-4DA1-A6F9-EF88AC7497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0464046"/>
              </p:ext>
            </p:extLst>
          </p:nvPr>
        </p:nvGraphicFramePr>
        <p:xfrm>
          <a:off x="980501" y="407625"/>
          <a:ext cx="10427275" cy="2659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FF7ECCA-19CB-45CD-BB90-2E6834B81CF4}"/>
              </a:ext>
            </a:extLst>
          </p:cNvPr>
          <p:cNvSpPr txBox="1"/>
          <p:nvPr/>
        </p:nvSpPr>
        <p:spPr>
          <a:xfrm>
            <a:off x="561975" y="3429000"/>
            <a:ext cx="11020425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Features:</a:t>
            </a:r>
          </a:p>
          <a:p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USA Population data – year, population/state, population total, population/region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CO</a:t>
            </a:r>
            <a:r>
              <a:rPr lang="en-US" sz="2400" baseline="-25000" dirty="0"/>
              <a:t>2 </a:t>
            </a:r>
            <a:r>
              <a:rPr lang="en-US" sz="2400" dirty="0"/>
              <a:t> emissions – year, emissions/state, total emissions, emissions/region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Electricity generation data – year, electricity generation sources : coal, natural gas, nuclear, renewables, petroleum and others.,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65544492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26124</TotalTime>
  <Words>628</Words>
  <Application>Microsoft Macintosh PowerPoint</Application>
  <PresentationFormat>Widescreen</PresentationFormat>
  <Paragraphs>86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Algerian</vt:lpstr>
      <vt:lpstr>Franklin Gothic Book</vt:lpstr>
      <vt:lpstr>Times New Roman</vt:lpstr>
      <vt:lpstr>Wingdings</vt:lpstr>
      <vt:lpstr>Crop</vt:lpstr>
      <vt:lpstr> Visualizing the trends of CO2  emissions</vt:lpstr>
      <vt:lpstr>What?</vt:lpstr>
      <vt:lpstr>C02  Emissions</vt:lpstr>
      <vt:lpstr>Introduction </vt:lpstr>
      <vt:lpstr>Draft Design</vt:lpstr>
      <vt:lpstr>Expected outcomes</vt:lpstr>
      <vt:lpstr>why?</vt:lpstr>
      <vt:lpstr>Data description</vt:lpstr>
      <vt:lpstr>PowerPoint Presentation</vt:lpstr>
      <vt:lpstr>Types of visualizations</vt:lpstr>
      <vt:lpstr>Marks and channels</vt:lpstr>
      <vt:lpstr>how?</vt:lpstr>
      <vt:lpstr>Geospatial Visualization</vt:lpstr>
      <vt:lpstr>Bar chart visualization</vt:lpstr>
      <vt:lpstr>Line Chart Visualization</vt:lpstr>
      <vt:lpstr>Webpage Design</vt:lpstr>
      <vt:lpstr>Data sources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phase-2 presentation</dc:title>
  <dc:creator>pavan</dc:creator>
  <cp:lastModifiedBy>SaiSurya Nattuva</cp:lastModifiedBy>
  <cp:revision>4</cp:revision>
  <dcterms:created xsi:type="dcterms:W3CDTF">2021-11-09T06:02:07Z</dcterms:created>
  <dcterms:modified xsi:type="dcterms:W3CDTF">2021-12-01T06:51:24Z</dcterms:modified>
</cp:coreProperties>
</file>